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1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úhe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úhlý trojúhe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úhe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cxnSp>
        <p:nvCxnSpPr>
          <p:cNvPr id="11" name="Přímá spojovací čár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úhlý trojúhe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Z%C3%A1lohov%C3%A1n%C3%AD_dat" TargetMode="External"/><Relationship Id="rId2" Type="http://schemas.openxmlformats.org/officeDocument/2006/relationships/hyperlink" Target="http://cs.wikipedia.org/wiki/Soubor:Kaseta_magnetofonowa_ubt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Geil_David_1GB_AB.jpg" TargetMode="External"/><Relationship Id="rId5" Type="http://schemas.openxmlformats.org/officeDocument/2006/relationships/hyperlink" Target="http://cs.wikipedia.org/wiki/Soubor:Netgear_ReadyNAS_NV+.jpg" TargetMode="External"/><Relationship Id="rId4" Type="http://schemas.openxmlformats.org/officeDocument/2006/relationships/hyperlink" Target="http://cs.wikipedia.org/wiki/Soubor:Hdd_od_srodka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Média a zásady</a:t>
            </a:r>
            <a:br>
              <a:rPr lang="cs-CZ" dirty="0" smtClean="0"/>
            </a:br>
            <a:r>
              <a:rPr lang="cs-CZ" dirty="0" smtClean="0"/>
              <a:t>pro ukládání dat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 zálohování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/>
            <a:r>
              <a:rPr lang="cs-CZ" dirty="0" smtClean="0"/>
              <a:t>Postupy zálohování volíme v závislosti na konkrétní situaci </a:t>
            </a:r>
          </a:p>
          <a:p>
            <a:pPr marL="578358" indent="-514350"/>
            <a:r>
              <a:rPr lang="cs-CZ" dirty="0" smtClean="0"/>
              <a:t>Kontrola záloh</a:t>
            </a:r>
          </a:p>
          <a:p>
            <a:pPr marL="578358" indent="-514350"/>
            <a:r>
              <a:rPr lang="cs-CZ" dirty="0" smtClean="0"/>
              <a:t>Popisujeme zálohy</a:t>
            </a:r>
          </a:p>
          <a:p>
            <a:pPr marL="578358" indent="-514350"/>
            <a:r>
              <a:rPr lang="cs-CZ" dirty="0" smtClean="0"/>
              <a:t>Z instalačních médií by měla být pořízena alespoň jedna kopie</a:t>
            </a:r>
          </a:p>
          <a:p>
            <a:pPr marL="578358" indent="-514350"/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Zásady zálohování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Ukládání záloh na fyzicky různá místa</a:t>
            </a:r>
          </a:p>
          <a:p>
            <a:r>
              <a:rPr lang="cs-CZ" dirty="0" smtClean="0"/>
              <a:t>Zajištění důvěrnosti dat</a:t>
            </a:r>
          </a:p>
          <a:p>
            <a:r>
              <a:rPr lang="cs-CZ" dirty="0" smtClean="0"/>
              <a:t>Volba </a:t>
            </a:r>
            <a:r>
              <a:rPr lang="cs-CZ" dirty="0" err="1" smtClean="0"/>
              <a:t>správnéhomédia</a:t>
            </a:r>
            <a:r>
              <a:rPr lang="cs-CZ" dirty="0" smtClean="0"/>
              <a:t> (CD, DVD, </a:t>
            </a:r>
            <a:r>
              <a:rPr lang="cs-CZ" dirty="0" err="1" smtClean="0"/>
              <a:t>Flash</a:t>
            </a:r>
            <a:r>
              <a:rPr lang="cs-CZ" dirty="0" smtClean="0"/>
              <a:t>)</a:t>
            </a:r>
          </a:p>
          <a:p>
            <a:r>
              <a:rPr lang="cs-CZ" dirty="0" smtClean="0"/>
              <a:t>Zálohujeme jen důležitá a protříděná data, popřípadě celý operační systém</a:t>
            </a:r>
          </a:p>
          <a:p>
            <a:r>
              <a:rPr lang="cs-CZ" dirty="0" smtClean="0"/>
              <a:t>Využíváme automatického zálohování, pomůže předejít lidskému selhání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(24.08.2012)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http://cs.wikipedia.org/wiki/Soubor:Kaseta_magnetofonowa_ubt.jpeg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http://cs.wikipedia.org/wiki/Z%C3%A1lohov%C3%A1n%C3%AD_dat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http://cs.wikipedia.org/wiki/Soubor:Hdd_od_srodka.jpg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http://cs.wikipedia.org/wiki/Soubor:Netgear_ReadyNAS_NV%2B.jpg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cs.wikipedia.org/wiki/Soubor:Geil_David_1GB_AB.jpg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Archivace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Proces, který slouží k dlouhodobému uchování dat</a:t>
            </a:r>
          </a:p>
          <a:p>
            <a:r>
              <a:rPr lang="cs-CZ" dirty="0" smtClean="0"/>
              <a:t>Data jsou obvykle vhodně zabalena v archivu</a:t>
            </a:r>
            <a:endParaRPr lang="cs-CZ" dirty="0"/>
          </a:p>
        </p:txBody>
      </p:sp>
      <p:pic>
        <p:nvPicPr>
          <p:cNvPr id="22530" name="Picture 2" descr="C:\Documents and Settings\Ondra\Local Settings\Temporary Internet Files\Content.IE5\BOFY10Y6\MC90040403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4149080"/>
            <a:ext cx="1644650" cy="184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399032"/>
          </a:xfrm>
        </p:spPr>
        <p:txBody>
          <a:bodyPr/>
          <a:lstStyle/>
          <a:p>
            <a:r>
              <a:rPr lang="cs-CZ" dirty="0" smtClean="0"/>
              <a:t>Média pro ukládání dat</a:t>
            </a:r>
            <a:endParaRPr lang="cs-CZ" dirty="0"/>
          </a:p>
        </p:txBody>
      </p:sp>
      <p:pic>
        <p:nvPicPr>
          <p:cNvPr id="5121" name="Picture 1" descr="C:\Program Files\Microsoft Office\MEDIA\CAGCAT10\j019640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492896"/>
            <a:ext cx="3600400" cy="3848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Magnetická páska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Populární médium pro zálohování a archivaci dat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u="sng" dirty="0" smtClean="0"/>
              <a:t>Nevýhoda</a:t>
            </a:r>
          </a:p>
          <a:p>
            <a:r>
              <a:rPr lang="cs-CZ" dirty="0" smtClean="0"/>
              <a:t>Vysoká pořizovací cena páskové jednotky</a:t>
            </a:r>
          </a:p>
          <a:p>
            <a:pPr>
              <a:buNone/>
            </a:pPr>
            <a:r>
              <a:rPr lang="cs-CZ" u="sng" dirty="0" smtClean="0"/>
              <a:t>Výhoda</a:t>
            </a:r>
            <a:r>
              <a:rPr lang="cs-CZ" dirty="0" smtClean="0"/>
              <a:t> </a:t>
            </a:r>
          </a:p>
          <a:p>
            <a:r>
              <a:rPr lang="cs-CZ" dirty="0" smtClean="0"/>
              <a:t>Nízká cena médií</a:t>
            </a:r>
            <a:endParaRPr lang="cs-CZ" dirty="0"/>
          </a:p>
        </p:txBody>
      </p:sp>
      <p:pic>
        <p:nvPicPr>
          <p:cNvPr id="4098" name="Picture 2" descr="Soubor:Kaseta magnetofonowa ub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3040" y="4581128"/>
            <a:ext cx="2940960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Pevný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Poměr kapacita/cena disku se čím dál více zlepšuje</a:t>
            </a:r>
          </a:p>
          <a:p>
            <a:r>
              <a:rPr lang="cs-CZ" dirty="0" smtClean="0"/>
              <a:t>Pro zálohování se často využívají externí disky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Výhoda disku </a:t>
            </a:r>
          </a:p>
          <a:p>
            <a:r>
              <a:rPr lang="cs-CZ" dirty="0" smtClean="0"/>
              <a:t>Nízká přístupová doba</a:t>
            </a:r>
            <a:endParaRPr lang="cs-CZ" dirty="0"/>
          </a:p>
        </p:txBody>
      </p:sp>
      <p:pic>
        <p:nvPicPr>
          <p:cNvPr id="3074" name="Picture 2" descr="Soubor:Hdd od srod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437112"/>
            <a:ext cx="3096344" cy="2190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Pevný disk nebo pole pevných disků</a:t>
            </a:r>
          </a:p>
          <a:p>
            <a:r>
              <a:rPr lang="cs-CZ" dirty="0" smtClean="0"/>
              <a:t>Připojen k lokální síti</a:t>
            </a:r>
          </a:p>
          <a:p>
            <a:r>
              <a:rPr lang="cs-CZ" dirty="0" smtClean="0"/>
              <a:t>Může se jednat o server</a:t>
            </a:r>
          </a:p>
          <a:p>
            <a:r>
              <a:rPr lang="cs-CZ" dirty="0" smtClean="0"/>
              <a:t>Úloha je skladování dat</a:t>
            </a:r>
            <a:endParaRPr lang="cs-CZ" dirty="0"/>
          </a:p>
        </p:txBody>
      </p:sp>
      <p:pic>
        <p:nvPicPr>
          <p:cNvPr id="2050" name="Picture 2" descr="Soubor:Netgear ReadyNAS NV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356992"/>
            <a:ext cx="3060510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Optický disk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CD</a:t>
            </a:r>
          </a:p>
          <a:p>
            <a:r>
              <a:rPr lang="cs-CZ" dirty="0" smtClean="0"/>
              <a:t>DVD</a:t>
            </a:r>
          </a:p>
          <a:p>
            <a:r>
              <a:rPr lang="cs-CZ" dirty="0" smtClean="0"/>
              <a:t>HD-DVD</a:t>
            </a:r>
          </a:p>
          <a:p>
            <a:r>
              <a:rPr lang="cs-CZ" dirty="0" err="1" smtClean="0"/>
              <a:t>Blu</a:t>
            </a:r>
            <a:r>
              <a:rPr lang="cs-CZ" dirty="0" smtClean="0"/>
              <a:t>-</a:t>
            </a:r>
            <a:r>
              <a:rPr lang="cs-CZ" dirty="0" err="1" smtClean="0"/>
              <a:t>ray</a:t>
            </a:r>
            <a:r>
              <a:rPr lang="cs-CZ" dirty="0" smtClean="0"/>
              <a:t> disk</a:t>
            </a:r>
          </a:p>
          <a:p>
            <a:r>
              <a:rPr lang="cs-CZ" dirty="0" smtClean="0"/>
              <a:t>Magnetooptický disk</a:t>
            </a:r>
          </a:p>
          <a:p>
            <a:r>
              <a:rPr lang="cs-CZ" dirty="0" err="1" smtClean="0"/>
              <a:t>Minidisk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19458" name="Picture 2" descr="C:\Documents and Settings\Ondra\Local Settings\Temporary Internet Files\Content.IE5\39VBQN0S\MC90043482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72816"/>
            <a:ext cx="2836684" cy="2836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Disketa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Dnes již prakticky „muzejní záležitost“</a:t>
            </a:r>
          </a:p>
          <a:p>
            <a:r>
              <a:rPr lang="cs-CZ" dirty="0" smtClean="0"/>
              <a:t>Používána v devadesátých letech minulého století.</a:t>
            </a:r>
            <a:endParaRPr lang="cs-CZ" dirty="0"/>
          </a:p>
        </p:txBody>
      </p:sp>
      <p:pic>
        <p:nvPicPr>
          <p:cNvPr id="20482" name="Picture 2" descr="C:\Documents and Settings\Ondra\Local Settings\Temporary Internet Files\Content.IE5\5PREYUOX\MP90038519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89040"/>
            <a:ext cx="3672408" cy="26231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Ostatní paměťová media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Například USB </a:t>
            </a:r>
            <a:r>
              <a:rPr lang="cs-CZ" dirty="0" err="1" smtClean="0"/>
              <a:t>flash</a:t>
            </a:r>
            <a:r>
              <a:rPr lang="cs-CZ" dirty="0" smtClean="0"/>
              <a:t> disky </a:t>
            </a:r>
          </a:p>
          <a:p>
            <a:r>
              <a:rPr lang="cs-CZ" dirty="0" smtClean="0"/>
              <a:t>Různé druhy paměťových karet</a:t>
            </a:r>
            <a:endParaRPr lang="cs-CZ" dirty="0"/>
          </a:p>
        </p:txBody>
      </p:sp>
      <p:pic>
        <p:nvPicPr>
          <p:cNvPr id="21506" name="Picture 2" descr="Soubor:Geil David 1GB 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56992"/>
            <a:ext cx="7620000" cy="2828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lent">
  <a:themeElements>
    <a:clrScheme name="Talent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alent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Talent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43</TotalTime>
  <Words>179</Words>
  <Application>Microsoft Office PowerPoint</Application>
  <PresentationFormat>Předvádění na obrazovce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Talent</vt:lpstr>
      <vt:lpstr>Média a zásady pro ukládání dat</vt:lpstr>
      <vt:lpstr>Archivace dat</vt:lpstr>
      <vt:lpstr>Média pro ukládání dat</vt:lpstr>
      <vt:lpstr>Magnetická páska</vt:lpstr>
      <vt:lpstr>Pevný disk</vt:lpstr>
      <vt:lpstr>NAS</vt:lpstr>
      <vt:lpstr>Optický disk</vt:lpstr>
      <vt:lpstr>Disketa</vt:lpstr>
      <vt:lpstr>Ostatní paměťová media</vt:lpstr>
      <vt:lpstr>Zásady zálohování dat</vt:lpstr>
      <vt:lpstr>Zásady zálohování dat</vt:lpstr>
      <vt:lpstr>Zdroje (24.08.2012)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Média a zásady pro ukládání dat</dc:title>
  <cp:lastModifiedBy>Ondra</cp:lastModifiedBy>
  <cp:revision>13</cp:revision>
  <dcterms:modified xsi:type="dcterms:W3CDTF">2012-11-26T15:54:52Z</dcterms:modified>
</cp:coreProperties>
</file>